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1"/>
  </p:notesMasterIdLst>
  <p:handoutMasterIdLst>
    <p:handoutMasterId r:id="rId22"/>
  </p:handoutMasterIdLst>
  <p:sldIdLst>
    <p:sldId id="270" r:id="rId2"/>
    <p:sldId id="275" r:id="rId3"/>
    <p:sldId id="268" r:id="rId4"/>
    <p:sldId id="343" r:id="rId5"/>
    <p:sldId id="344" r:id="rId6"/>
    <p:sldId id="345" r:id="rId7"/>
    <p:sldId id="323" r:id="rId8"/>
    <p:sldId id="346" r:id="rId9"/>
    <p:sldId id="347" r:id="rId10"/>
    <p:sldId id="348" r:id="rId11"/>
    <p:sldId id="339" r:id="rId12"/>
    <p:sldId id="349" r:id="rId13"/>
    <p:sldId id="324" r:id="rId14"/>
    <p:sldId id="350" r:id="rId15"/>
    <p:sldId id="351" r:id="rId16"/>
    <p:sldId id="290" r:id="rId17"/>
    <p:sldId id="352" r:id="rId18"/>
    <p:sldId id="333" r:id="rId19"/>
    <p:sldId id="285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22" d="100"/>
          <a:sy n="122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0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6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4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9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6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21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8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7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6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2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14 | </a:t>
            </a:r>
            <a:r>
              <a:rPr lang="zh-CN" altLang="en-US" dirty="0"/>
              <a:t>进程数据结构（下）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项目多了就需要项目管理系统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看到这个是不是很熟悉？咱们在讲系统调用的时候，已经多次见过这个结构。当系统调用从用户态到内核态的时候，首先要做的第一件事情，就是</a:t>
            </a:r>
            <a:r>
              <a:rPr lang="zh-CN" altLang="en-US" b="1" dirty="0">
                <a:solidFill>
                  <a:srgbClr val="8C68C0"/>
                </a:solidFill>
              </a:rPr>
              <a:t>将用户态运行过程中的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上下文保存起来</a:t>
            </a:r>
            <a:r>
              <a:rPr lang="zh-CN" altLang="en-US" dirty="0"/>
              <a:t>，其实主要</a:t>
            </a:r>
            <a:r>
              <a:rPr lang="zh-CN" altLang="en-US" b="1" dirty="0">
                <a:solidFill>
                  <a:srgbClr val="8C68C0"/>
                </a:solidFill>
              </a:rPr>
              <a:t>就是保存在这个结构的寄存器变量里</a:t>
            </a:r>
            <a:r>
              <a:rPr lang="zh-CN" altLang="en-US" dirty="0"/>
              <a:t>。这样当从内核系统调用返回的时候，才能</a:t>
            </a:r>
            <a:r>
              <a:rPr lang="zh-CN" altLang="en-US" b="1" dirty="0">
                <a:solidFill>
                  <a:srgbClr val="8C68C0"/>
                </a:solidFill>
              </a:rPr>
              <a:t>让进程在刚才的地方接着运行下去</a:t>
            </a:r>
            <a:r>
              <a:rPr lang="zh-CN" altLang="en-US" dirty="0"/>
              <a:t>。如果我们对比系统调用那一节的内容，你会发现系统调用的时候，</a:t>
            </a:r>
            <a:r>
              <a:rPr lang="zh-CN" altLang="en-US" b="1" dirty="0">
                <a:solidFill>
                  <a:srgbClr val="8C68C0"/>
                </a:solidFill>
              </a:rPr>
              <a:t>压栈的值的顺序和 </a:t>
            </a:r>
            <a:r>
              <a:rPr lang="en-US" altLang="zh-CN" b="1" dirty="0">
                <a:solidFill>
                  <a:srgbClr val="8C68C0"/>
                </a:solidFill>
              </a:rPr>
              <a:t>struct </a:t>
            </a:r>
            <a:r>
              <a:rPr lang="en-US" altLang="zh-CN" b="1" dirty="0" err="1">
                <a:solidFill>
                  <a:srgbClr val="8C68C0"/>
                </a:solidFill>
              </a:rPr>
              <a:t>pt_regs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中寄存器定义的顺序是一样</a:t>
            </a:r>
            <a:r>
              <a:rPr lang="zh-CN" altLang="en-US" dirty="0"/>
              <a:t>的。在内核中，</a:t>
            </a:r>
            <a:r>
              <a:rPr lang="en-US" altLang="zh-CN" dirty="0"/>
              <a:t>CPU </a:t>
            </a:r>
            <a:r>
              <a:rPr lang="zh-CN" altLang="en-US" dirty="0"/>
              <a:t>的寄存器 </a:t>
            </a:r>
            <a:r>
              <a:rPr lang="en-US" altLang="zh-CN" b="1" dirty="0">
                <a:solidFill>
                  <a:srgbClr val="8C68C0"/>
                </a:solidFill>
              </a:rPr>
              <a:t>ESP </a:t>
            </a:r>
            <a:r>
              <a:rPr lang="zh-CN" altLang="en-US" b="1" dirty="0">
                <a:solidFill>
                  <a:srgbClr val="8C68C0"/>
                </a:solidFill>
              </a:rPr>
              <a:t>或者 </a:t>
            </a:r>
            <a:r>
              <a:rPr lang="en-US" altLang="zh-CN" b="1" dirty="0">
                <a:solidFill>
                  <a:srgbClr val="8C68C0"/>
                </a:solidFill>
              </a:rPr>
              <a:t>RSP</a:t>
            </a:r>
            <a:r>
              <a:rPr lang="zh-CN" altLang="en-US" dirty="0"/>
              <a:t>，已经</a:t>
            </a:r>
            <a:r>
              <a:rPr lang="zh-CN" altLang="en-US" b="1" dirty="0">
                <a:solidFill>
                  <a:srgbClr val="8C68C0"/>
                </a:solidFill>
              </a:rPr>
              <a:t>指向内核栈的栈顶</a:t>
            </a:r>
            <a:r>
              <a:rPr lang="zh-CN" altLang="en-US" dirty="0"/>
              <a:t>，在内核态里的调用都有和用户态</a:t>
            </a:r>
            <a:r>
              <a:rPr lang="zh-CN" altLang="en-US" b="1" dirty="0">
                <a:solidFill>
                  <a:srgbClr val="8C68C0"/>
                </a:solidFill>
              </a:rPr>
              <a:t>相似的</a:t>
            </a:r>
            <a:r>
              <a:rPr lang="zh-CN" altLang="en-US" dirty="0"/>
              <a:t>过程。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B3BF7-5DF1-45C7-A0C7-674800AF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09" y="197533"/>
            <a:ext cx="4207209" cy="27425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9BB57D-7E95-43CA-A4EB-A785F5D70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212" y="3150549"/>
            <a:ext cx="4264640" cy="37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1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如果有一个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b="1" dirty="0">
                <a:solidFill>
                  <a:srgbClr val="8C68C0"/>
                </a:solidFill>
              </a:rPr>
              <a:t>stack </a:t>
            </a:r>
            <a:r>
              <a:rPr lang="zh-CN" altLang="en-US" b="1" dirty="0">
                <a:solidFill>
                  <a:srgbClr val="8C68C0"/>
                </a:solidFill>
              </a:rPr>
              <a:t>指针</a:t>
            </a:r>
            <a:r>
              <a:rPr lang="zh-CN" altLang="en-US" dirty="0"/>
              <a:t>在手，你可以通过下面的函数找到</a:t>
            </a:r>
            <a:r>
              <a:rPr lang="zh-CN" altLang="en-US" b="1" dirty="0">
                <a:solidFill>
                  <a:srgbClr val="8C68C0"/>
                </a:solidFill>
              </a:rPr>
              <a:t>这个线程内核栈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你会发现，这是先从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找到内核栈的开始位置。然后这个位置加上 </a:t>
            </a:r>
            <a:r>
              <a:rPr lang="en-US" altLang="zh-CN" dirty="0"/>
              <a:t>THREAD_SIZE </a:t>
            </a:r>
            <a:r>
              <a:rPr lang="zh-CN" altLang="en-US" dirty="0"/>
              <a:t>就到了最后的位置，然后转换为 </a:t>
            </a:r>
            <a:r>
              <a:rPr lang="en-US" altLang="zh-CN" dirty="0"/>
              <a:t>struct </a:t>
            </a:r>
            <a:r>
              <a:rPr lang="en-US" altLang="zh-CN" dirty="0" err="1"/>
              <a:t>pt_regs</a:t>
            </a:r>
            <a:r>
              <a:rPr lang="zh-CN" altLang="en-US" dirty="0"/>
              <a:t>，再减一，就相当于减少了一个 </a:t>
            </a:r>
            <a:r>
              <a:rPr lang="en-US" altLang="zh-CN" dirty="0" err="1"/>
              <a:t>pt_regs</a:t>
            </a:r>
            <a:r>
              <a:rPr lang="en-US" altLang="zh-CN" dirty="0"/>
              <a:t> </a:t>
            </a:r>
            <a:r>
              <a:rPr lang="zh-CN" altLang="en-US" dirty="0"/>
              <a:t>的位置，就</a:t>
            </a:r>
            <a:r>
              <a:rPr lang="zh-CN" altLang="en-US" b="1" dirty="0">
                <a:solidFill>
                  <a:srgbClr val="8C68C0"/>
                </a:solidFill>
              </a:rPr>
              <a:t>到了这个结构的首地址</a:t>
            </a:r>
            <a:r>
              <a:rPr lang="zh-CN" altLang="en-US" dirty="0"/>
              <a:t>。这里面有一个 </a:t>
            </a:r>
            <a:r>
              <a:rPr lang="en-US" altLang="zh-CN" dirty="0"/>
              <a:t>TOP_OF_KERNEL_STACK_PADDING</a:t>
            </a:r>
            <a:r>
              <a:rPr lang="zh-CN" altLang="en-US" dirty="0"/>
              <a:t>，这个的定义如下：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找内核栈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597B08-A285-4D84-A149-CEC8C65D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99"/>
            <a:ext cx="5657297" cy="4274042"/>
          </a:xfrm>
          <a:prstGeom prst="rect">
            <a:avLst/>
          </a:prstGeom>
        </p:spPr>
      </p:pic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1F2B140E-0319-4F88-B947-84136E766369}"/>
              </a:ext>
            </a:extLst>
          </p:cNvPr>
          <p:cNvSpPr/>
          <p:nvPr/>
        </p:nvSpPr>
        <p:spPr>
          <a:xfrm>
            <a:off x="3876431" y="2243015"/>
            <a:ext cx="2145377" cy="7424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ED18F4-DBA0-4752-BDD8-E2B69A75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627634"/>
            <a:ext cx="5238427" cy="1970998"/>
          </a:xfrm>
          <a:prstGeom prst="rect">
            <a:avLst/>
          </a:prstGeom>
        </p:spPr>
      </p:pic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6E0A9535-4383-473D-99A0-41EDB4B9E958}"/>
              </a:ext>
            </a:extLst>
          </p:cNvPr>
          <p:cNvSpPr/>
          <p:nvPr/>
        </p:nvSpPr>
        <p:spPr>
          <a:xfrm>
            <a:off x="4056185" y="6166673"/>
            <a:ext cx="1727200" cy="5735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0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也就是说，</a:t>
            </a:r>
            <a:r>
              <a:rPr lang="en-US" altLang="zh-CN" dirty="0"/>
              <a:t>32 </a:t>
            </a:r>
            <a:r>
              <a:rPr lang="zh-CN" altLang="en-US" dirty="0"/>
              <a:t>位机器上是 </a:t>
            </a:r>
            <a:r>
              <a:rPr lang="en-US" altLang="zh-CN" dirty="0"/>
              <a:t>8</a:t>
            </a:r>
            <a:r>
              <a:rPr lang="zh-CN" altLang="en-US" dirty="0"/>
              <a:t>，其他是 </a:t>
            </a:r>
            <a:r>
              <a:rPr lang="en-US" altLang="zh-CN" dirty="0"/>
              <a:t>0</a:t>
            </a:r>
            <a:r>
              <a:rPr lang="zh-CN" altLang="en-US" dirty="0"/>
              <a:t>。这是为什么呢？因为压栈 </a:t>
            </a:r>
            <a:r>
              <a:rPr lang="en-US" altLang="zh-CN" dirty="0" err="1"/>
              <a:t>pt_regs</a:t>
            </a:r>
            <a:r>
              <a:rPr lang="en-US" altLang="zh-CN" dirty="0"/>
              <a:t> </a:t>
            </a:r>
            <a:r>
              <a:rPr lang="zh-CN" altLang="en-US" dirty="0"/>
              <a:t>有两种情况。我们知道，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用 </a:t>
            </a:r>
            <a:r>
              <a:rPr lang="en-US" altLang="zh-CN" b="1" dirty="0">
                <a:solidFill>
                  <a:srgbClr val="8C68C0"/>
                </a:solidFill>
              </a:rPr>
              <a:t>ring </a:t>
            </a:r>
            <a:r>
              <a:rPr lang="zh-CN" altLang="en-US" b="1" dirty="0">
                <a:solidFill>
                  <a:srgbClr val="8C68C0"/>
                </a:solidFill>
              </a:rPr>
              <a:t>来区分权限，从而 </a:t>
            </a:r>
            <a:r>
              <a:rPr lang="en-US" altLang="zh-CN" b="1" dirty="0">
                <a:solidFill>
                  <a:srgbClr val="8C68C0"/>
                </a:solidFill>
              </a:rPr>
              <a:t>Linux </a:t>
            </a:r>
            <a:r>
              <a:rPr lang="zh-CN" altLang="en-US" b="1" dirty="0">
                <a:solidFill>
                  <a:srgbClr val="8C68C0"/>
                </a:solidFill>
              </a:rPr>
              <a:t>可以区分内核态和用户态</a:t>
            </a:r>
            <a:r>
              <a:rPr lang="zh-CN" altLang="en-US" dirty="0"/>
              <a:t>。因此，第一种情况，我们拿涉及从用户态到内核态的变化的系统调用来说。因为涉及权限的改变，会压栈保存 </a:t>
            </a:r>
            <a:r>
              <a:rPr lang="en-US" altLang="zh-CN" dirty="0"/>
              <a:t>SS</a:t>
            </a:r>
            <a:r>
              <a:rPr lang="zh-CN" altLang="en-US" dirty="0"/>
              <a:t>、</a:t>
            </a:r>
            <a:r>
              <a:rPr lang="en-US" altLang="zh-CN" dirty="0"/>
              <a:t>ESP </a:t>
            </a:r>
            <a:r>
              <a:rPr lang="zh-CN" altLang="en-US" dirty="0"/>
              <a:t>寄存器的，这两个寄存器共占用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byte</a:t>
            </a:r>
            <a:r>
              <a:rPr lang="zh-CN" altLang="en-US" dirty="0"/>
              <a:t>。另一种情况是，不涉及权限的变化，就不会压栈这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byte</a:t>
            </a:r>
            <a:r>
              <a:rPr lang="zh-CN" altLang="en-US" dirty="0"/>
              <a:t>。这样就会使得两种情况不兼容。如果没有压栈还访问，就会报错，所以还不如预留在这里，保证安全。在 </a:t>
            </a:r>
            <a:r>
              <a:rPr lang="en-US" altLang="zh-CN" dirty="0"/>
              <a:t>64 </a:t>
            </a:r>
            <a:r>
              <a:rPr lang="zh-CN" altLang="en-US" dirty="0"/>
              <a:t>位上，修改了这个问题，变成了定长的。好了，现在如果你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在手，就能够轻松得到内核栈和内核寄存器。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找内核栈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311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那如果一个</a:t>
            </a:r>
            <a:r>
              <a:rPr lang="zh-CN" altLang="en-US" b="1" dirty="0">
                <a:solidFill>
                  <a:srgbClr val="8C68C0"/>
                </a:solidFill>
              </a:rPr>
              <a:t>当前在某个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上执行的进程，想知道自己的 </a:t>
            </a:r>
            <a:r>
              <a:rPr lang="en-US" altLang="zh-CN" b="1" dirty="0" err="1">
                <a:solidFill>
                  <a:srgbClr val="8C68C0"/>
                </a:solidFill>
              </a:rPr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在哪里，又该怎么办呢？这个艰巨的任务要交给 </a:t>
            </a:r>
            <a:r>
              <a:rPr lang="en-US" altLang="zh-CN" b="1" dirty="0" err="1">
                <a:solidFill>
                  <a:srgbClr val="8C68C0"/>
                </a:solidFill>
              </a:rPr>
              <a:t>thread_info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这个结构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b="1" dirty="0" err="1">
                <a:solidFill>
                  <a:srgbClr val="8C68C0"/>
                </a:solidFill>
              </a:rPr>
              <a:t>thread_info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的位置就是内核栈的最高位置</a:t>
            </a:r>
            <a:r>
              <a:rPr lang="zh-CN" altLang="en-US" dirty="0"/>
              <a:t>，减去 </a:t>
            </a:r>
            <a:r>
              <a:rPr lang="en-US" altLang="zh-CN" dirty="0"/>
              <a:t>THREAD_SIZE</a:t>
            </a:r>
            <a:r>
              <a:rPr lang="zh-CN" altLang="en-US" dirty="0"/>
              <a:t>，就到了 </a:t>
            </a:r>
            <a:r>
              <a:rPr lang="en-US" altLang="zh-CN" dirty="0" err="1"/>
              <a:t>thread_info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8C68C0"/>
                </a:solidFill>
              </a:rPr>
              <a:t>起始地址</a:t>
            </a:r>
            <a:r>
              <a:rPr lang="zh-CN" altLang="en-US" dirty="0"/>
              <a:t>。但是现在变成这样了，只剩下一个 </a:t>
            </a:r>
            <a:r>
              <a:rPr lang="en-US" altLang="zh-CN" dirty="0"/>
              <a:t>flags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通过内核栈找 </a:t>
            </a:r>
            <a:r>
              <a:rPr lang="en-US" altLang="zh-CN" dirty="0" err="1"/>
              <a:t>task_struct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4CABE5-5806-4244-8C29-7FEB8CA6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09" y="354683"/>
            <a:ext cx="5070283" cy="3932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C0E752-1194-40EB-9617-07C24D47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644" y="4177323"/>
            <a:ext cx="4254618" cy="2781700"/>
          </a:xfrm>
          <a:prstGeom prst="rect">
            <a:avLst/>
          </a:prstGeom>
        </p:spPr>
      </p:pic>
      <p:sp>
        <p:nvSpPr>
          <p:cNvPr id="7" name="箭头: 下弧形 6">
            <a:extLst>
              <a:ext uri="{FF2B5EF4-FFF2-40B4-BE49-F238E27FC236}">
                <a16:creationId xmlns:a16="http://schemas.microsoft.com/office/drawing/2014/main" id="{20CE5903-2FAE-44BD-99F2-84131D0F7CCB}"/>
              </a:ext>
            </a:extLst>
          </p:cNvPr>
          <p:cNvSpPr/>
          <p:nvPr/>
        </p:nvSpPr>
        <p:spPr>
          <a:xfrm>
            <a:off x="4548554" y="2563446"/>
            <a:ext cx="1788055" cy="468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F5A14DF-B78B-4BFC-AE0A-E6940D36F1AC}"/>
              </a:ext>
            </a:extLst>
          </p:cNvPr>
          <p:cNvSpPr/>
          <p:nvPr/>
        </p:nvSpPr>
        <p:spPr>
          <a:xfrm>
            <a:off x="4781635" y="6166673"/>
            <a:ext cx="1788055" cy="468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5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到这里，你会发现，新的机制里面，每个 </a:t>
            </a:r>
            <a:r>
              <a:rPr lang="en-US" altLang="zh-CN" dirty="0"/>
              <a:t>CPU </a:t>
            </a:r>
            <a:r>
              <a:rPr lang="zh-CN" altLang="en-US" dirty="0"/>
              <a:t>运行的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不通过 </a:t>
            </a:r>
            <a:r>
              <a:rPr lang="en-US" altLang="zh-CN" dirty="0" err="1"/>
              <a:t>thread_info</a:t>
            </a:r>
            <a:r>
              <a:rPr lang="en-US" altLang="zh-CN" dirty="0"/>
              <a:t> </a:t>
            </a:r>
            <a:r>
              <a:rPr lang="zh-CN" altLang="en-US" dirty="0"/>
              <a:t>获取了，而是直接放在 </a:t>
            </a:r>
            <a:r>
              <a:rPr lang="en-US" altLang="zh-CN" dirty="0"/>
              <a:t>Per CPU </a:t>
            </a:r>
            <a:r>
              <a:rPr lang="zh-CN" altLang="en-US" dirty="0"/>
              <a:t>变量里面了。多核情况下，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是同时运行的</a:t>
            </a:r>
            <a:r>
              <a:rPr lang="zh-CN" altLang="en-US" dirty="0"/>
              <a:t>，但是它们共同使用其他的硬件资源的时候，我们</a:t>
            </a:r>
            <a:r>
              <a:rPr lang="zh-CN" altLang="en-US" b="1" dirty="0">
                <a:solidFill>
                  <a:srgbClr val="8C68C0"/>
                </a:solidFill>
              </a:rPr>
              <a:t>需要解决多个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之间的同步问题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en-US" altLang="zh-CN" b="1" dirty="0">
                <a:solidFill>
                  <a:srgbClr val="8C68C0"/>
                </a:solidFill>
              </a:rPr>
              <a:t>Per CPU </a:t>
            </a:r>
            <a:r>
              <a:rPr lang="zh-CN" altLang="en-US" b="1" dirty="0">
                <a:solidFill>
                  <a:srgbClr val="8C68C0"/>
                </a:solidFill>
              </a:rPr>
              <a:t>变量是内核中一种重要的同步机制</a:t>
            </a:r>
            <a:r>
              <a:rPr lang="zh-CN" altLang="en-US" dirty="0"/>
              <a:t>。顾名思义，</a:t>
            </a:r>
            <a:r>
              <a:rPr lang="en-US" altLang="zh-CN" dirty="0"/>
              <a:t>Per CPU </a:t>
            </a:r>
            <a:r>
              <a:rPr lang="zh-CN" altLang="en-US" dirty="0"/>
              <a:t>变量就是</a:t>
            </a:r>
            <a:r>
              <a:rPr lang="zh-CN" altLang="en-US" b="1" dirty="0">
                <a:solidFill>
                  <a:srgbClr val="8C68C0"/>
                </a:solidFill>
              </a:rPr>
              <a:t>为每个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构造一个变量的副本</a:t>
            </a:r>
            <a:r>
              <a:rPr lang="zh-CN" altLang="en-US" dirty="0"/>
              <a:t>，这样多个 </a:t>
            </a:r>
            <a:r>
              <a:rPr lang="en-US" altLang="zh-CN" dirty="0"/>
              <a:t>CPU </a:t>
            </a:r>
            <a:r>
              <a:rPr lang="zh-CN" altLang="en-US" dirty="0"/>
              <a:t>各自操作自己的副本，互不干涉。比如，当前进程的变量 </a:t>
            </a:r>
            <a:r>
              <a:rPr lang="en-US" altLang="zh-CN" dirty="0" err="1"/>
              <a:t>current_task</a:t>
            </a:r>
            <a:r>
              <a:rPr lang="en-US" altLang="zh-CN" dirty="0"/>
              <a:t> </a:t>
            </a:r>
            <a:r>
              <a:rPr lang="zh-CN" altLang="en-US" dirty="0"/>
              <a:t>就被声明为 </a:t>
            </a:r>
            <a:r>
              <a:rPr lang="en-US" altLang="zh-CN" dirty="0"/>
              <a:t>Per CPU </a:t>
            </a:r>
            <a:r>
              <a:rPr lang="zh-CN" altLang="en-US" dirty="0"/>
              <a:t>变量。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通过内核栈找 </a:t>
            </a:r>
            <a:r>
              <a:rPr lang="en-US" altLang="zh-CN" dirty="0" err="1"/>
              <a:t>task_struct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DFC0B9-748E-4DF1-B4CA-D5BDF114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5382853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8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fontScale="92500" lnSpcReduction="10000"/>
          </a:bodyPr>
          <a:lstStyle/>
          <a:p>
            <a:r>
              <a:rPr lang="zh-CN" altLang="en-US" dirty="0"/>
              <a:t>当</a:t>
            </a:r>
            <a:r>
              <a:rPr lang="zh-CN" altLang="en-US" sz="1600" b="1" dirty="0">
                <a:solidFill>
                  <a:srgbClr val="8C68C0"/>
                </a:solidFill>
              </a:rPr>
              <a:t>某个 </a:t>
            </a:r>
            <a:r>
              <a:rPr lang="en-US" altLang="zh-CN" sz="1600" b="1" dirty="0">
                <a:solidFill>
                  <a:srgbClr val="8C68C0"/>
                </a:solidFill>
              </a:rPr>
              <a:t>CPU </a:t>
            </a:r>
            <a:r>
              <a:rPr lang="zh-CN" altLang="en-US" sz="1600" b="1" dirty="0">
                <a:solidFill>
                  <a:srgbClr val="8C68C0"/>
                </a:solidFill>
              </a:rPr>
              <a:t>上的进程进行切换</a:t>
            </a:r>
            <a:r>
              <a:rPr lang="zh-CN" altLang="en-US" dirty="0"/>
              <a:t>的时候，</a:t>
            </a:r>
            <a:r>
              <a:rPr lang="en-US" altLang="zh-CN" sz="1600" b="1" dirty="0" err="1">
                <a:solidFill>
                  <a:srgbClr val="8C68C0"/>
                </a:solidFill>
              </a:rPr>
              <a:t>current_task</a:t>
            </a:r>
            <a:r>
              <a:rPr lang="en-US" altLang="zh-CN" sz="1600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被修改为将要</a:t>
            </a:r>
            <a:r>
              <a:rPr lang="zh-CN" altLang="en-US" sz="1600" b="1" dirty="0">
                <a:solidFill>
                  <a:srgbClr val="8C68C0"/>
                </a:solidFill>
              </a:rPr>
              <a:t>切换到的目标进程</a:t>
            </a:r>
            <a:r>
              <a:rPr lang="zh-CN" altLang="en-US" dirty="0"/>
              <a:t>。例如，进程切换函数 </a:t>
            </a:r>
            <a:r>
              <a:rPr lang="en-US" altLang="zh-CN" dirty="0"/>
              <a:t>__</a:t>
            </a:r>
            <a:r>
              <a:rPr lang="en-US" altLang="zh-CN" dirty="0" err="1"/>
              <a:t>switch_to</a:t>
            </a:r>
            <a:r>
              <a:rPr lang="en-US" altLang="zh-CN" dirty="0"/>
              <a:t> </a:t>
            </a:r>
            <a:r>
              <a:rPr lang="zh-CN" altLang="en-US" dirty="0"/>
              <a:t>就会改变 </a:t>
            </a:r>
            <a:r>
              <a:rPr lang="en-US" altLang="zh-CN" dirty="0" err="1"/>
              <a:t>current_task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当要获取</a:t>
            </a:r>
            <a:r>
              <a:rPr lang="zh-CN" altLang="en-US" sz="1600" b="1" dirty="0">
                <a:solidFill>
                  <a:srgbClr val="8C68C0"/>
                </a:solidFill>
              </a:rPr>
              <a:t>当前的运行中的 </a:t>
            </a:r>
            <a:r>
              <a:rPr lang="en-US" altLang="zh-CN" sz="1600" b="1" dirty="0" err="1">
                <a:solidFill>
                  <a:srgbClr val="8C68C0"/>
                </a:solidFill>
              </a:rPr>
              <a:t>task_struct</a:t>
            </a:r>
            <a:r>
              <a:rPr lang="en-US" altLang="zh-CN" sz="1600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的时候，就需要调用 </a:t>
            </a:r>
            <a:r>
              <a:rPr lang="en-US" altLang="zh-CN" dirty="0" err="1"/>
              <a:t>this_cpu_read_stable</a:t>
            </a:r>
            <a:r>
              <a:rPr lang="en-US" altLang="zh-CN" dirty="0"/>
              <a:t> </a:t>
            </a:r>
            <a:r>
              <a:rPr lang="zh-CN" altLang="en-US" dirty="0"/>
              <a:t>进行读取。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好了，现在如果你是一个进程，正在某个 </a:t>
            </a:r>
            <a:r>
              <a:rPr lang="en-US" altLang="zh-CN" dirty="0"/>
              <a:t>CPU </a:t>
            </a:r>
            <a:r>
              <a:rPr lang="zh-CN" altLang="en-US" dirty="0"/>
              <a:t>上运行，就能够轻松得到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了。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通过内核栈找 </a:t>
            </a:r>
            <a:r>
              <a:rPr lang="en-US" altLang="zh-CN" dirty="0" err="1"/>
              <a:t>task_struct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C8C91F-11FA-47CD-9DAA-F37A7A7A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0369"/>
            <a:ext cx="5507526" cy="19625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F3305A-9DEA-49DC-A14A-AB6FB9A9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36" y="3710610"/>
            <a:ext cx="5690088" cy="9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这一节虽然只介绍了</a:t>
            </a:r>
            <a:r>
              <a:rPr lang="zh-CN" altLang="en-US" b="1" dirty="0">
                <a:solidFill>
                  <a:srgbClr val="8C68C0"/>
                </a:solidFill>
              </a:rPr>
              <a:t>内核栈</a:t>
            </a:r>
            <a:r>
              <a:rPr lang="zh-CN" altLang="en-US" dirty="0"/>
              <a:t>，但是内容更加重要。如果说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的其他成员变量都是和</a:t>
            </a:r>
            <a:r>
              <a:rPr lang="zh-CN" altLang="en-US" b="1" dirty="0">
                <a:solidFill>
                  <a:srgbClr val="8C68C0"/>
                </a:solidFill>
              </a:rPr>
              <a:t>进程管理</a:t>
            </a:r>
            <a:r>
              <a:rPr lang="zh-CN" altLang="en-US" dirty="0"/>
              <a:t>有关的，</a:t>
            </a:r>
            <a:r>
              <a:rPr lang="zh-CN" altLang="en-US" b="1" dirty="0">
                <a:solidFill>
                  <a:srgbClr val="8C68C0"/>
                </a:solidFill>
              </a:rPr>
              <a:t>内核栈是和进程运行</a:t>
            </a:r>
            <a:r>
              <a:rPr lang="zh-CN" altLang="en-US" dirty="0"/>
              <a:t>有关系的。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我这里画了一张图总结一下 </a:t>
            </a:r>
            <a:r>
              <a:rPr lang="en-US" altLang="zh-CN" dirty="0"/>
              <a:t>32 </a:t>
            </a:r>
            <a:r>
              <a:rPr lang="zh-CN" altLang="en-US" dirty="0"/>
              <a:t>位和 </a:t>
            </a:r>
            <a:r>
              <a:rPr lang="en-US" altLang="zh-CN" dirty="0"/>
              <a:t>64 </a:t>
            </a:r>
            <a:r>
              <a:rPr lang="zh-CN" altLang="en-US" dirty="0"/>
              <a:t>位的工作模式，左边是 </a:t>
            </a:r>
            <a:r>
              <a:rPr lang="en-US" altLang="zh-CN" dirty="0"/>
              <a:t>32 </a:t>
            </a:r>
            <a:r>
              <a:rPr lang="zh-CN" altLang="en-US" dirty="0"/>
              <a:t>位的，右边是 </a:t>
            </a:r>
            <a:r>
              <a:rPr lang="en-US" altLang="zh-CN" dirty="0"/>
              <a:t>64 </a:t>
            </a:r>
            <a:r>
              <a:rPr lang="zh-CN" altLang="en-US" dirty="0"/>
              <a:t>位的。</a:t>
            </a:r>
            <a:endParaRPr lang="en-US" altLang="zh-CN" dirty="0"/>
          </a:p>
          <a:p>
            <a:r>
              <a:rPr lang="zh-CN" altLang="en-US" dirty="0"/>
              <a:t>在用户态，应用程序进行了至少一次函数调用。</a:t>
            </a:r>
            <a:r>
              <a:rPr lang="en-US" altLang="zh-CN" dirty="0"/>
              <a:t>32 </a:t>
            </a:r>
            <a:r>
              <a:rPr lang="zh-CN" altLang="en-US" dirty="0"/>
              <a:t>位和 </a:t>
            </a:r>
            <a:r>
              <a:rPr lang="en-US" altLang="zh-CN" dirty="0"/>
              <a:t>64 </a:t>
            </a:r>
            <a:r>
              <a:rPr lang="zh-CN" altLang="en-US" dirty="0"/>
              <a:t>的传递参数的方式稍有不同，</a:t>
            </a:r>
            <a:r>
              <a:rPr lang="en-US" altLang="zh-CN" b="1" dirty="0">
                <a:solidFill>
                  <a:srgbClr val="8C68C0"/>
                </a:solidFill>
              </a:rPr>
              <a:t>32 </a:t>
            </a:r>
            <a:r>
              <a:rPr lang="zh-CN" altLang="en-US" b="1" dirty="0">
                <a:solidFill>
                  <a:srgbClr val="8C68C0"/>
                </a:solidFill>
              </a:rPr>
              <a:t>位的就是用函数栈，</a:t>
            </a:r>
            <a:r>
              <a:rPr lang="en-US" altLang="zh-CN" b="1" dirty="0">
                <a:solidFill>
                  <a:srgbClr val="8C68C0"/>
                </a:solidFill>
              </a:rPr>
              <a:t>64 </a:t>
            </a:r>
            <a:r>
              <a:rPr lang="zh-CN" altLang="en-US" b="1" dirty="0">
                <a:solidFill>
                  <a:srgbClr val="8C68C0"/>
                </a:solidFill>
              </a:rPr>
              <a:t>位的前 </a:t>
            </a:r>
            <a:r>
              <a:rPr lang="en-US" altLang="zh-CN" b="1" dirty="0">
                <a:solidFill>
                  <a:srgbClr val="8C68C0"/>
                </a:solidFill>
              </a:rPr>
              <a:t>6 </a:t>
            </a:r>
            <a:r>
              <a:rPr lang="zh-CN" altLang="en-US" b="1" dirty="0">
                <a:solidFill>
                  <a:srgbClr val="8C68C0"/>
                </a:solidFill>
              </a:rPr>
              <a:t>个参数用寄存器</a:t>
            </a:r>
            <a:r>
              <a:rPr lang="zh-CN" altLang="en-US" dirty="0"/>
              <a:t>，其他的用函数栈。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4AFFB5-0622-4CE3-8417-35BD4336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92" y="140676"/>
            <a:ext cx="9255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在内核态，</a:t>
            </a:r>
            <a:r>
              <a:rPr lang="en-US" altLang="zh-CN" b="1" dirty="0">
                <a:solidFill>
                  <a:srgbClr val="8C68C0"/>
                </a:solidFill>
              </a:rPr>
              <a:t>32 </a:t>
            </a:r>
            <a:r>
              <a:rPr lang="zh-CN" altLang="en-US" b="1" dirty="0">
                <a:solidFill>
                  <a:srgbClr val="8C68C0"/>
                </a:solidFill>
              </a:rPr>
              <a:t>位和 </a:t>
            </a:r>
            <a:r>
              <a:rPr lang="en-US" altLang="zh-CN" b="1" dirty="0">
                <a:solidFill>
                  <a:srgbClr val="8C68C0"/>
                </a:solidFill>
              </a:rPr>
              <a:t>64 </a:t>
            </a:r>
            <a:r>
              <a:rPr lang="zh-CN" altLang="en-US" b="1" dirty="0">
                <a:solidFill>
                  <a:srgbClr val="8C68C0"/>
                </a:solidFill>
              </a:rPr>
              <a:t>位都使用内核栈</a:t>
            </a:r>
            <a:r>
              <a:rPr lang="zh-CN" altLang="en-US" dirty="0"/>
              <a:t>，格式也稍有不同，主要集中在 </a:t>
            </a:r>
            <a:r>
              <a:rPr lang="en-US" altLang="zh-CN" b="1" dirty="0" err="1">
                <a:solidFill>
                  <a:srgbClr val="8C68C0"/>
                </a:solidFill>
              </a:rPr>
              <a:t>pt_regs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结构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在内核态，</a:t>
            </a:r>
            <a:r>
              <a:rPr lang="en-US" altLang="zh-CN" dirty="0"/>
              <a:t>32 </a:t>
            </a:r>
            <a:r>
              <a:rPr lang="zh-CN" altLang="en-US" dirty="0"/>
              <a:t>位和 </a:t>
            </a:r>
            <a:r>
              <a:rPr lang="en-US" altLang="zh-CN" dirty="0"/>
              <a:t>64 </a:t>
            </a:r>
            <a:r>
              <a:rPr lang="zh-CN" altLang="en-US" dirty="0"/>
              <a:t>位的内核栈和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的关联关系不同。</a:t>
            </a:r>
            <a:r>
              <a:rPr lang="en-US" altLang="zh-CN" b="1" dirty="0">
                <a:solidFill>
                  <a:srgbClr val="8C68C0"/>
                </a:solidFill>
              </a:rPr>
              <a:t>32 </a:t>
            </a:r>
            <a:r>
              <a:rPr lang="zh-CN" altLang="en-US" b="1" dirty="0">
                <a:solidFill>
                  <a:srgbClr val="8C68C0"/>
                </a:solidFill>
              </a:rPr>
              <a:t>位主要靠 </a:t>
            </a:r>
            <a:r>
              <a:rPr lang="en-US" altLang="zh-CN" b="1" dirty="0" err="1">
                <a:solidFill>
                  <a:srgbClr val="8C68C0"/>
                </a:solidFill>
              </a:rPr>
              <a:t>thread_info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8C68C0"/>
                </a:solidFill>
              </a:rPr>
              <a:t>64 </a:t>
            </a:r>
            <a:r>
              <a:rPr lang="zh-CN" altLang="en-US" b="1" dirty="0">
                <a:solidFill>
                  <a:srgbClr val="8C68C0"/>
                </a:solidFill>
              </a:rPr>
              <a:t>位主要靠 </a:t>
            </a:r>
            <a:r>
              <a:rPr lang="en-US" altLang="zh-CN" b="1" dirty="0">
                <a:solidFill>
                  <a:srgbClr val="8C68C0"/>
                </a:solidFill>
              </a:rPr>
              <a:t>Per-CPU </a:t>
            </a:r>
            <a:r>
              <a:rPr lang="zh-CN" altLang="en-US" b="1" dirty="0">
                <a:solidFill>
                  <a:srgbClr val="8C68C0"/>
                </a:solidFill>
              </a:rPr>
              <a:t>变量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4AFFB5-0622-4CE3-8417-35BD4336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7" y="226645"/>
            <a:ext cx="9255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这一节讲</a:t>
            </a:r>
            <a:r>
              <a:rPr lang="zh-CN" altLang="en-US" b="1" dirty="0">
                <a:solidFill>
                  <a:srgbClr val="8C68C0"/>
                </a:solidFill>
              </a:rPr>
              <a:t>函数调用</a:t>
            </a:r>
            <a:r>
              <a:rPr lang="zh-CN" altLang="en-US" dirty="0"/>
              <a:t>的时候，我们讲了</a:t>
            </a:r>
            <a:r>
              <a:rPr lang="zh-CN" altLang="en-US" b="1" dirty="0">
                <a:solidFill>
                  <a:srgbClr val="8C68C0"/>
                </a:solidFill>
              </a:rPr>
              <a:t>函数栈</a:t>
            </a:r>
            <a:r>
              <a:rPr lang="zh-CN" altLang="en-US" dirty="0"/>
              <a:t>的工作模式。请你写一个程序，然后编译为汇编语言，打开看一下，</a:t>
            </a:r>
            <a:r>
              <a:rPr lang="zh-CN" altLang="en-US" b="1" dirty="0">
                <a:solidFill>
                  <a:srgbClr val="8C68C0"/>
                </a:solidFill>
              </a:rPr>
              <a:t>函数栈是如何起作用</a:t>
            </a:r>
            <a:r>
              <a:rPr lang="zh-CN" altLang="en-US" dirty="0"/>
              <a:t>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5F1FAF-A26C-41F0-8D1F-F7693342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009" y="972937"/>
            <a:ext cx="6584706" cy="48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8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在程序执行过程中，一旦</a:t>
            </a:r>
            <a:r>
              <a:rPr lang="zh-CN" altLang="en-US" b="1" dirty="0">
                <a:solidFill>
                  <a:srgbClr val="8C68C0"/>
                </a:solidFill>
              </a:rPr>
              <a:t>调用到系统调用</a:t>
            </a:r>
            <a:r>
              <a:rPr lang="zh-CN" altLang="en-US" dirty="0"/>
              <a:t>，就需要</a:t>
            </a:r>
            <a:r>
              <a:rPr lang="zh-CN" altLang="en-US" b="1" dirty="0">
                <a:solidFill>
                  <a:srgbClr val="8C68C0"/>
                </a:solidFill>
              </a:rPr>
              <a:t>进入内核</a:t>
            </a:r>
            <a:r>
              <a:rPr lang="zh-CN" altLang="en-US" dirty="0"/>
              <a:t>继续执行。那如何将</a:t>
            </a:r>
            <a:r>
              <a:rPr lang="zh-CN" altLang="en-US" b="1" dirty="0">
                <a:solidFill>
                  <a:srgbClr val="8C68C0"/>
                </a:solidFill>
              </a:rPr>
              <a:t>用户态的执行和内核态的执行串</a:t>
            </a:r>
            <a:r>
              <a:rPr lang="zh-CN" altLang="en-US" dirty="0"/>
              <a:t>起来呢？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047446-8887-4AF4-85D2-A6944B51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28" y="2758786"/>
            <a:ext cx="9144743" cy="25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在用户态中，</a:t>
            </a:r>
            <a:r>
              <a:rPr lang="zh-CN" altLang="en-US" b="1" dirty="0">
                <a:solidFill>
                  <a:srgbClr val="8C68C0"/>
                </a:solidFill>
              </a:rPr>
              <a:t>程序的执行</a:t>
            </a:r>
            <a:r>
              <a:rPr lang="zh-CN" altLang="en-US" dirty="0"/>
              <a:t>往往是</a:t>
            </a:r>
            <a:r>
              <a:rPr lang="zh-CN" altLang="en-US" b="1" dirty="0">
                <a:solidFill>
                  <a:srgbClr val="8C68C0"/>
                </a:solidFill>
              </a:rPr>
              <a:t>一个函数调用另一个函数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函数调用都是通过栈来进行的。</a:t>
            </a:r>
            <a:endParaRPr lang="en-US" altLang="zh-CN" dirty="0"/>
          </a:p>
          <a:p>
            <a:r>
              <a:rPr lang="zh-CN" altLang="en-US" dirty="0"/>
              <a:t>函数调用其实也很简单，就是</a:t>
            </a:r>
            <a:r>
              <a:rPr lang="zh-CN" altLang="en-US" b="1" dirty="0">
                <a:solidFill>
                  <a:srgbClr val="8C68C0"/>
                </a:solidFill>
              </a:rPr>
              <a:t>指令跳转</a:t>
            </a:r>
            <a:r>
              <a:rPr lang="zh-CN" altLang="en-US" dirty="0"/>
              <a:t>，从代码的一个地方跳到另外一个地方。这里比较棘手的问题是，</a:t>
            </a:r>
            <a:r>
              <a:rPr lang="zh-CN" altLang="en-US" b="1" dirty="0">
                <a:solidFill>
                  <a:srgbClr val="8C68C0"/>
                </a:solidFill>
              </a:rPr>
              <a:t>参数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8C68C0"/>
                </a:solidFill>
              </a:rPr>
              <a:t>返回地址</a:t>
            </a:r>
            <a:r>
              <a:rPr lang="zh-CN" altLang="en-US" dirty="0"/>
              <a:t>应该怎么传递过去呢？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BF3FB9-3F5F-4BB3-A18E-B4B4658A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1400948"/>
            <a:ext cx="6096000" cy="17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我们先来看 </a:t>
            </a:r>
            <a:r>
              <a:rPr lang="en-US" altLang="zh-CN" dirty="0"/>
              <a:t>32 </a:t>
            </a:r>
            <a:r>
              <a:rPr lang="zh-CN" altLang="en-US" dirty="0"/>
              <a:t>位操作系统的情况。在 </a:t>
            </a:r>
            <a:r>
              <a:rPr lang="en-US" altLang="zh-CN" dirty="0"/>
              <a:t>CPU </a:t>
            </a:r>
            <a:r>
              <a:rPr lang="zh-CN" altLang="en-US" dirty="0"/>
              <a:t>里，</a:t>
            </a:r>
            <a:r>
              <a:rPr lang="en-US" altLang="zh-CN" b="1" dirty="0">
                <a:solidFill>
                  <a:srgbClr val="8C68C0"/>
                </a:solidFill>
              </a:rPr>
              <a:t>ESP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Extended Stack Pointer</a:t>
            </a:r>
            <a:r>
              <a:rPr lang="zh-CN" altLang="en-US" b="1" dirty="0">
                <a:solidFill>
                  <a:srgbClr val="8C68C0"/>
                </a:solidFill>
              </a:rPr>
              <a:t>）是栈顶指针寄存器</a:t>
            </a:r>
            <a:r>
              <a:rPr lang="zh-CN" altLang="en-US" dirty="0"/>
              <a:t>，入栈操作 </a:t>
            </a:r>
            <a:r>
              <a:rPr lang="en-US" altLang="zh-CN" dirty="0"/>
              <a:t>Push </a:t>
            </a:r>
            <a:r>
              <a:rPr lang="zh-CN" altLang="en-US" dirty="0"/>
              <a:t>和出栈操作 </a:t>
            </a:r>
            <a:r>
              <a:rPr lang="en-US" altLang="zh-CN" dirty="0"/>
              <a:t>Pop </a:t>
            </a:r>
            <a:r>
              <a:rPr lang="zh-CN" altLang="en-US" dirty="0"/>
              <a:t>指令，会自动调整 </a:t>
            </a:r>
            <a:r>
              <a:rPr lang="en-US" altLang="zh-CN" dirty="0"/>
              <a:t>ESP 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另外有一个</a:t>
            </a:r>
            <a:r>
              <a:rPr lang="zh-CN" altLang="en-US" b="1" dirty="0">
                <a:solidFill>
                  <a:srgbClr val="8C68C0"/>
                </a:solidFill>
              </a:rPr>
              <a:t>寄存器 </a:t>
            </a:r>
            <a:r>
              <a:rPr lang="en-US" altLang="zh-CN" b="1" dirty="0">
                <a:solidFill>
                  <a:srgbClr val="8C68C0"/>
                </a:solidFill>
              </a:rPr>
              <a:t>EBP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Extended Base Pointer</a:t>
            </a:r>
            <a:r>
              <a:rPr lang="zh-CN" altLang="en-US" b="1" dirty="0">
                <a:solidFill>
                  <a:srgbClr val="8C68C0"/>
                </a:solidFill>
              </a:rPr>
              <a:t>），是栈基地址指针寄存器</a:t>
            </a:r>
            <a:r>
              <a:rPr lang="zh-CN" altLang="en-US" dirty="0"/>
              <a:t>，指向当前栈帧的最底部。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508811-9FDD-471F-A1AA-3C2979635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0326"/>
            <a:ext cx="6096000" cy="53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06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我们先来看 </a:t>
            </a:r>
            <a:r>
              <a:rPr lang="en-US" altLang="zh-CN" dirty="0"/>
              <a:t>32 </a:t>
            </a:r>
            <a:r>
              <a:rPr lang="zh-CN" altLang="en-US" dirty="0"/>
              <a:t>位操作系统的情况。在 </a:t>
            </a:r>
            <a:r>
              <a:rPr lang="en-US" altLang="zh-CN" dirty="0"/>
              <a:t>CPU </a:t>
            </a:r>
            <a:r>
              <a:rPr lang="zh-CN" altLang="en-US" dirty="0"/>
              <a:t>里，</a:t>
            </a:r>
            <a:r>
              <a:rPr lang="en-US" altLang="zh-CN" b="1" dirty="0">
                <a:solidFill>
                  <a:srgbClr val="8C68C0"/>
                </a:solidFill>
              </a:rPr>
              <a:t>ESP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Extended Stack Pointer</a:t>
            </a:r>
            <a:r>
              <a:rPr lang="zh-CN" altLang="en-US" b="1" dirty="0">
                <a:solidFill>
                  <a:srgbClr val="8C68C0"/>
                </a:solidFill>
              </a:rPr>
              <a:t>）是栈顶指针寄存器</a:t>
            </a:r>
            <a:r>
              <a:rPr lang="zh-CN" altLang="en-US" dirty="0"/>
              <a:t>，入栈操作 </a:t>
            </a:r>
            <a:r>
              <a:rPr lang="en-US" altLang="zh-CN" dirty="0"/>
              <a:t>Push </a:t>
            </a:r>
            <a:r>
              <a:rPr lang="zh-CN" altLang="en-US" dirty="0"/>
              <a:t>和出栈操作 </a:t>
            </a:r>
            <a:r>
              <a:rPr lang="en-US" altLang="zh-CN" dirty="0"/>
              <a:t>Pop </a:t>
            </a:r>
            <a:r>
              <a:rPr lang="zh-CN" altLang="en-US" dirty="0"/>
              <a:t>指令，会自动调整 </a:t>
            </a:r>
            <a:r>
              <a:rPr lang="en-US" altLang="zh-CN" dirty="0"/>
              <a:t>ESP </a:t>
            </a:r>
            <a:r>
              <a:rPr lang="zh-CN" altLang="en-US" dirty="0"/>
              <a:t>的值。</a:t>
            </a:r>
            <a:endParaRPr lang="en-US" altLang="zh-CN" dirty="0"/>
          </a:p>
          <a:p>
            <a:r>
              <a:rPr lang="zh-CN" altLang="en-US" dirty="0"/>
              <a:t>另外有一个</a:t>
            </a:r>
            <a:r>
              <a:rPr lang="zh-CN" altLang="en-US" b="1" dirty="0">
                <a:solidFill>
                  <a:srgbClr val="8C68C0"/>
                </a:solidFill>
              </a:rPr>
              <a:t>寄存器 </a:t>
            </a:r>
            <a:r>
              <a:rPr lang="en-US" altLang="zh-CN" b="1" dirty="0">
                <a:solidFill>
                  <a:srgbClr val="8C68C0"/>
                </a:solidFill>
              </a:rPr>
              <a:t>EBP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Extended Base Pointer</a:t>
            </a:r>
            <a:r>
              <a:rPr lang="zh-CN" altLang="en-US" b="1" dirty="0">
                <a:solidFill>
                  <a:srgbClr val="8C68C0"/>
                </a:solidFill>
              </a:rPr>
              <a:t>），是栈基地址指针寄存器</a:t>
            </a:r>
            <a:r>
              <a:rPr lang="zh-CN" altLang="en-US" dirty="0"/>
              <a:t>，指向当前栈帧的最底部。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14A446-5DBD-4191-9F10-40E2B824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14029"/>
            <a:ext cx="6096799" cy="19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9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 </a:t>
            </a:r>
            <a:r>
              <a:rPr lang="en-US" altLang="zh-CN" dirty="0"/>
              <a:t>64 </a:t>
            </a:r>
            <a:r>
              <a:rPr lang="zh-CN" altLang="en-US" dirty="0"/>
              <a:t>位操作系统，模式多少有些不一样。因为 </a:t>
            </a:r>
            <a:r>
              <a:rPr lang="en-US" altLang="zh-CN" b="1" dirty="0">
                <a:solidFill>
                  <a:srgbClr val="8C68C0"/>
                </a:solidFill>
              </a:rPr>
              <a:t>64 </a:t>
            </a:r>
            <a:r>
              <a:rPr lang="zh-CN" altLang="en-US" b="1" dirty="0">
                <a:solidFill>
                  <a:srgbClr val="8C68C0"/>
                </a:solidFill>
              </a:rPr>
              <a:t>位操作系统的寄存器数目比较多</a:t>
            </a:r>
            <a:r>
              <a:rPr lang="zh-CN" altLang="en-US" dirty="0"/>
              <a:t>。</a:t>
            </a:r>
            <a:r>
              <a:rPr lang="en-US" altLang="zh-CN" dirty="0" err="1"/>
              <a:t>rax</a:t>
            </a:r>
            <a:r>
              <a:rPr lang="en-US" altLang="zh-CN" dirty="0"/>
              <a:t> </a:t>
            </a:r>
            <a:r>
              <a:rPr lang="zh-CN" altLang="en-US" dirty="0"/>
              <a:t>用于保存函数调用的返回结果。栈顶指针寄存器变成了 </a:t>
            </a:r>
            <a:r>
              <a:rPr lang="en-US" altLang="zh-CN" dirty="0" err="1"/>
              <a:t>rsp</a:t>
            </a:r>
            <a:r>
              <a:rPr lang="zh-CN" altLang="en-US" dirty="0"/>
              <a:t>，指向栈顶位置。堆栈的 </a:t>
            </a:r>
            <a:r>
              <a:rPr lang="en-US" altLang="zh-CN" dirty="0"/>
              <a:t>Pop </a:t>
            </a:r>
            <a:r>
              <a:rPr lang="zh-CN" altLang="en-US" dirty="0"/>
              <a:t>和 </a:t>
            </a:r>
            <a:r>
              <a:rPr lang="en-US" altLang="zh-CN" dirty="0"/>
              <a:t>Push </a:t>
            </a:r>
            <a:r>
              <a:rPr lang="zh-CN" altLang="en-US" dirty="0"/>
              <a:t>操作会自动调整 </a:t>
            </a:r>
            <a:r>
              <a:rPr lang="en-US" altLang="zh-CN" dirty="0" err="1"/>
              <a:t>rsp</a:t>
            </a:r>
            <a:r>
              <a:rPr lang="zh-CN" altLang="en-US" dirty="0"/>
              <a:t>，栈基指针寄存器变成了 </a:t>
            </a:r>
            <a:r>
              <a:rPr lang="en-US" altLang="zh-CN" dirty="0" err="1"/>
              <a:t>rbp</a:t>
            </a:r>
            <a:r>
              <a:rPr lang="zh-CN" altLang="en-US" dirty="0"/>
              <a:t>，指向当前栈帧的起始位置。改变比较多的是参数传递。</a:t>
            </a:r>
            <a:r>
              <a:rPr lang="en-US" altLang="zh-CN" b="1" dirty="0" err="1">
                <a:solidFill>
                  <a:srgbClr val="8C68C0"/>
                </a:solidFill>
              </a:rPr>
              <a:t>rdi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 err="1">
                <a:solidFill>
                  <a:srgbClr val="8C68C0"/>
                </a:solidFill>
              </a:rPr>
              <a:t>rsi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 err="1">
                <a:solidFill>
                  <a:srgbClr val="8C68C0"/>
                </a:solidFill>
              </a:rPr>
              <a:t>rdx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 err="1">
                <a:solidFill>
                  <a:srgbClr val="8C68C0"/>
                </a:solidFill>
              </a:rPr>
              <a:t>rcx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r8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r9 </a:t>
            </a:r>
            <a:r>
              <a:rPr lang="zh-CN" altLang="en-US" b="1" dirty="0">
                <a:solidFill>
                  <a:srgbClr val="8C68C0"/>
                </a:solidFill>
              </a:rPr>
              <a:t>这 </a:t>
            </a:r>
            <a:r>
              <a:rPr lang="en-US" altLang="zh-CN" b="1" dirty="0">
                <a:solidFill>
                  <a:srgbClr val="8C68C0"/>
                </a:solidFill>
              </a:rPr>
              <a:t>6 </a:t>
            </a:r>
            <a:r>
              <a:rPr lang="zh-CN" altLang="en-US" b="1" dirty="0">
                <a:solidFill>
                  <a:srgbClr val="8C68C0"/>
                </a:solidFill>
              </a:rPr>
              <a:t>个寄存器</a:t>
            </a:r>
            <a:r>
              <a:rPr lang="zh-CN" altLang="en-US" dirty="0"/>
              <a:t>，用于传递存储函数调用时的 </a:t>
            </a:r>
            <a:r>
              <a:rPr lang="en-US" altLang="zh-CN" dirty="0"/>
              <a:t>6 </a:t>
            </a:r>
            <a:r>
              <a:rPr lang="zh-CN" altLang="en-US" dirty="0"/>
              <a:t>个参数。</a:t>
            </a:r>
            <a:r>
              <a:rPr lang="zh-CN" altLang="en-US" b="1" dirty="0">
                <a:solidFill>
                  <a:srgbClr val="8C68C0"/>
                </a:solidFill>
              </a:rPr>
              <a:t>如果超过 </a:t>
            </a:r>
            <a:r>
              <a:rPr lang="en-US" altLang="zh-CN" b="1" dirty="0">
                <a:solidFill>
                  <a:srgbClr val="8C68C0"/>
                </a:solidFill>
              </a:rPr>
              <a:t>6 </a:t>
            </a:r>
            <a:r>
              <a:rPr lang="zh-CN" altLang="en-US" b="1" dirty="0">
                <a:solidFill>
                  <a:srgbClr val="8C68C0"/>
                </a:solidFill>
              </a:rPr>
              <a:t>的时候，还是需要放到栈里面</a:t>
            </a:r>
            <a:r>
              <a:rPr lang="zh-CN" altLang="en-US" dirty="0"/>
              <a:t>。然而，前 </a:t>
            </a:r>
            <a:r>
              <a:rPr lang="en-US" altLang="zh-CN" dirty="0"/>
              <a:t>6 </a:t>
            </a:r>
            <a:r>
              <a:rPr lang="zh-CN" altLang="en-US" dirty="0"/>
              <a:t>个</a:t>
            </a:r>
            <a:r>
              <a:rPr lang="zh-CN" altLang="en-US" b="1" dirty="0">
                <a:solidFill>
                  <a:srgbClr val="8C68C0"/>
                </a:solidFill>
              </a:rPr>
              <a:t>参数</a:t>
            </a:r>
            <a:r>
              <a:rPr lang="zh-CN" altLang="en-US" dirty="0"/>
              <a:t>有时候需要进行</a:t>
            </a:r>
            <a:r>
              <a:rPr lang="zh-CN" altLang="en-US" b="1" dirty="0">
                <a:solidFill>
                  <a:srgbClr val="8C68C0"/>
                </a:solidFill>
              </a:rPr>
              <a:t>寻址</a:t>
            </a:r>
            <a:r>
              <a:rPr lang="zh-CN" altLang="en-US" dirty="0"/>
              <a:t>，但是如果</a:t>
            </a:r>
            <a:r>
              <a:rPr lang="zh-CN" altLang="en-US" b="1" dirty="0">
                <a:solidFill>
                  <a:srgbClr val="8C68C0"/>
                </a:solidFill>
              </a:rPr>
              <a:t>在寄存器里面，是没有地址的</a:t>
            </a:r>
            <a:r>
              <a:rPr lang="zh-CN" altLang="en-US" dirty="0"/>
              <a:t>，因而</a:t>
            </a:r>
            <a:r>
              <a:rPr lang="zh-CN" altLang="en-US" b="1" dirty="0">
                <a:solidFill>
                  <a:srgbClr val="8C68C0"/>
                </a:solidFill>
              </a:rPr>
              <a:t>还是会放到栈里</a:t>
            </a:r>
            <a:r>
              <a:rPr lang="zh-CN" altLang="en-US" dirty="0"/>
              <a:t>面，只不过放到栈里面的操作是</a:t>
            </a:r>
            <a:r>
              <a:rPr lang="zh-CN" altLang="en-US" b="1" dirty="0">
                <a:solidFill>
                  <a:srgbClr val="8C68C0"/>
                </a:solidFill>
              </a:rPr>
              <a:t>被调用函数做的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以上的</a:t>
            </a:r>
            <a:r>
              <a:rPr lang="zh-CN" altLang="en-US" b="1" dirty="0">
                <a:solidFill>
                  <a:srgbClr val="8C68C0"/>
                </a:solidFill>
              </a:rPr>
              <a:t>栈</a:t>
            </a:r>
            <a:r>
              <a:rPr lang="zh-CN" altLang="en-US" dirty="0"/>
              <a:t>操作，都是在</a:t>
            </a:r>
            <a:r>
              <a:rPr lang="zh-CN" altLang="en-US" b="1" dirty="0">
                <a:solidFill>
                  <a:srgbClr val="8C68C0"/>
                </a:solidFill>
              </a:rPr>
              <a:t>进程的内存空间</a:t>
            </a:r>
            <a:r>
              <a:rPr lang="zh-CN" altLang="en-US" dirty="0"/>
              <a:t>里面进行的。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80068C-28BF-4F09-8FE7-9AA51A17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636" y="137448"/>
            <a:ext cx="5978364" cy="64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4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接下来，我们</a:t>
            </a:r>
            <a:r>
              <a:rPr lang="zh-CN" altLang="en-US" b="1" dirty="0">
                <a:solidFill>
                  <a:srgbClr val="8C68C0"/>
                </a:solidFill>
              </a:rPr>
              <a:t>通过系统调用</a:t>
            </a:r>
            <a:r>
              <a:rPr lang="zh-CN" altLang="en-US" dirty="0"/>
              <a:t>，从</a:t>
            </a:r>
            <a:r>
              <a:rPr lang="zh-CN" altLang="en-US" b="1" dirty="0">
                <a:solidFill>
                  <a:srgbClr val="8C68C0"/>
                </a:solidFill>
              </a:rPr>
              <a:t>进程的内存空间</a:t>
            </a:r>
            <a:r>
              <a:rPr lang="zh-CN" altLang="en-US" dirty="0"/>
              <a:t>到</a:t>
            </a:r>
            <a:r>
              <a:rPr lang="zh-CN" altLang="en-US" b="1" dirty="0">
                <a:solidFill>
                  <a:srgbClr val="8C68C0"/>
                </a:solidFill>
              </a:rPr>
              <a:t>内核中</a:t>
            </a:r>
            <a:r>
              <a:rPr lang="zh-CN" altLang="en-US" dirty="0"/>
              <a:t>了。内核中也有各种各样的函数调用来调用去的，也需要这样一个机制，这该怎么办呢？</a:t>
            </a:r>
            <a:endParaRPr lang="en-US" altLang="zh-CN" dirty="0"/>
          </a:p>
          <a:p>
            <a:r>
              <a:rPr lang="zh-CN" altLang="en-US" dirty="0"/>
              <a:t>这时候，上面的</a:t>
            </a:r>
            <a:r>
              <a:rPr lang="zh-CN" altLang="en-US" b="1" dirty="0">
                <a:solidFill>
                  <a:srgbClr val="8C68C0"/>
                </a:solidFill>
              </a:rPr>
              <a:t>成员变量 </a:t>
            </a:r>
            <a:r>
              <a:rPr lang="en-US" altLang="zh-CN" b="1" dirty="0">
                <a:solidFill>
                  <a:srgbClr val="8C68C0"/>
                </a:solidFill>
              </a:rPr>
              <a:t>stack</a:t>
            </a:r>
            <a:r>
              <a:rPr lang="zh-CN" altLang="en-US" dirty="0"/>
              <a:t>，也就是</a:t>
            </a:r>
            <a:r>
              <a:rPr lang="zh-CN" altLang="en-US" b="1" dirty="0">
                <a:solidFill>
                  <a:srgbClr val="8C68C0"/>
                </a:solidFill>
              </a:rPr>
              <a:t>内核栈</a:t>
            </a:r>
            <a:r>
              <a:rPr lang="zh-CN" altLang="en-US" dirty="0"/>
              <a:t>，就派上了用场。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B2215A-A95D-49C6-ACE5-87572D1F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1982"/>
            <a:ext cx="6096000" cy="391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内核栈</a:t>
            </a:r>
            <a:r>
              <a:rPr lang="zh-CN" altLang="en-US" dirty="0"/>
              <a:t>是一个非常特殊的结构，如下图所示：</a:t>
            </a:r>
            <a:endParaRPr lang="en-US" altLang="zh-CN" dirty="0"/>
          </a:p>
          <a:p>
            <a:r>
              <a:rPr lang="zh-CN" altLang="en-US" dirty="0"/>
              <a:t>这段空间的最低位置，是</a:t>
            </a:r>
            <a:r>
              <a:rPr lang="zh-CN" altLang="en-US" b="1" dirty="0">
                <a:solidFill>
                  <a:srgbClr val="8C68C0"/>
                </a:solidFill>
              </a:rPr>
              <a:t>一个 </a:t>
            </a:r>
            <a:r>
              <a:rPr lang="en-US" altLang="zh-CN" b="1" dirty="0" err="1">
                <a:solidFill>
                  <a:srgbClr val="8C68C0"/>
                </a:solidFill>
              </a:rPr>
              <a:t>thread_info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结构</a:t>
            </a:r>
            <a:r>
              <a:rPr lang="zh-CN" altLang="en-US" dirty="0"/>
              <a:t>。这个结构是对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结构的补充。因为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结构庞大但是通用，不同的体系结构就需要保存不同的东西，所以</a:t>
            </a:r>
            <a:r>
              <a:rPr lang="zh-CN" altLang="en-US" b="1" dirty="0">
                <a:solidFill>
                  <a:srgbClr val="8C68C0"/>
                </a:solidFill>
              </a:rPr>
              <a:t>往往与体系结构有关的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都放在 </a:t>
            </a:r>
            <a:r>
              <a:rPr lang="en-US" altLang="zh-CN" b="1" dirty="0" err="1">
                <a:solidFill>
                  <a:srgbClr val="8C68C0"/>
                </a:solidFill>
              </a:rPr>
              <a:t>thread_info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里面</a:t>
            </a:r>
            <a:r>
              <a:rPr lang="zh-CN" altLang="en-US" dirty="0"/>
              <a:t>。在内核代码里面有这样一个 </a:t>
            </a:r>
            <a:r>
              <a:rPr lang="en-US" altLang="zh-CN" dirty="0"/>
              <a:t>union</a:t>
            </a:r>
            <a:r>
              <a:rPr lang="zh-CN" altLang="en-US" dirty="0"/>
              <a:t>，将 </a:t>
            </a:r>
            <a:r>
              <a:rPr lang="en-US" altLang="zh-CN" dirty="0" err="1"/>
              <a:t>thread_info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stack </a:t>
            </a:r>
            <a:r>
              <a:rPr lang="zh-CN" altLang="en-US" dirty="0"/>
              <a:t>放在一起，在 </a:t>
            </a:r>
            <a:r>
              <a:rPr lang="en-US" altLang="zh-CN" dirty="0"/>
              <a:t>include/</a:t>
            </a:r>
            <a:r>
              <a:rPr lang="en-US" altLang="zh-CN" dirty="0" err="1"/>
              <a:t>linux</a:t>
            </a:r>
            <a:r>
              <a:rPr lang="en-US" altLang="zh-CN" dirty="0"/>
              <a:t>/</a:t>
            </a:r>
            <a:r>
              <a:rPr lang="en-US" altLang="zh-CN" dirty="0" err="1"/>
              <a:t>sched.h</a:t>
            </a:r>
            <a:r>
              <a:rPr lang="en-US" altLang="zh-CN" dirty="0"/>
              <a:t> </a:t>
            </a:r>
            <a:r>
              <a:rPr lang="zh-CN" altLang="en-US" dirty="0"/>
              <a:t>文件中就有。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314B05-0B11-4CBE-918C-5958541E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9" y="139629"/>
            <a:ext cx="6131551" cy="44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在内核代码里面有这样一个 </a:t>
            </a:r>
            <a:r>
              <a:rPr lang="en-US" altLang="zh-CN" b="1" dirty="0">
                <a:solidFill>
                  <a:srgbClr val="8C68C0"/>
                </a:solidFill>
              </a:rPr>
              <a:t>union</a:t>
            </a:r>
            <a:r>
              <a:rPr lang="zh-CN" altLang="en-US" dirty="0"/>
              <a:t>，将 </a:t>
            </a:r>
            <a:r>
              <a:rPr lang="en-US" altLang="zh-CN" b="1" dirty="0" err="1">
                <a:solidFill>
                  <a:srgbClr val="8C68C0"/>
                </a:solidFill>
              </a:rPr>
              <a:t>thread_info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和 </a:t>
            </a:r>
            <a:r>
              <a:rPr lang="en-US" altLang="zh-CN" b="1" dirty="0">
                <a:solidFill>
                  <a:srgbClr val="8C68C0"/>
                </a:solidFill>
              </a:rPr>
              <a:t>stack </a:t>
            </a:r>
            <a:r>
              <a:rPr lang="zh-CN" altLang="en-US" b="1" dirty="0">
                <a:solidFill>
                  <a:srgbClr val="8C68C0"/>
                </a:solidFill>
              </a:rPr>
              <a:t>放在一起</a:t>
            </a:r>
            <a:r>
              <a:rPr lang="zh-CN" altLang="en-US" dirty="0"/>
              <a:t>，在 </a:t>
            </a:r>
            <a:r>
              <a:rPr lang="en-US" altLang="zh-CN" dirty="0"/>
              <a:t>include/</a:t>
            </a:r>
            <a:r>
              <a:rPr lang="en-US" altLang="zh-CN" dirty="0" err="1"/>
              <a:t>linux</a:t>
            </a:r>
            <a:r>
              <a:rPr lang="en-US" altLang="zh-CN" dirty="0"/>
              <a:t>/</a:t>
            </a:r>
            <a:r>
              <a:rPr lang="en-US" altLang="zh-CN" dirty="0" err="1"/>
              <a:t>sched.h</a:t>
            </a:r>
            <a:r>
              <a:rPr lang="en-US" altLang="zh-CN" dirty="0"/>
              <a:t> </a:t>
            </a:r>
            <a:r>
              <a:rPr lang="zh-CN" altLang="en-US" dirty="0"/>
              <a:t>文件中就有。</a:t>
            </a:r>
            <a:endParaRPr lang="en-US" altLang="zh-CN" dirty="0"/>
          </a:p>
          <a:p>
            <a:r>
              <a:rPr lang="zh-CN" altLang="en-US" dirty="0"/>
              <a:t>这个 </a:t>
            </a:r>
            <a:r>
              <a:rPr lang="en-US" altLang="zh-CN" dirty="0"/>
              <a:t>union </a:t>
            </a:r>
            <a:r>
              <a:rPr lang="zh-CN" altLang="en-US" dirty="0"/>
              <a:t>就是这样定义的，开头是 </a:t>
            </a:r>
            <a:r>
              <a:rPr lang="en-US" altLang="zh-CN" dirty="0" err="1"/>
              <a:t>thread_info</a:t>
            </a:r>
            <a:r>
              <a:rPr lang="zh-CN" altLang="en-US" dirty="0"/>
              <a:t>，后面是 </a:t>
            </a:r>
            <a:r>
              <a:rPr lang="en-US" altLang="zh-CN" dirty="0"/>
              <a:t>stack</a:t>
            </a:r>
            <a:r>
              <a:rPr lang="zh-CN" altLang="en-US" dirty="0"/>
              <a:t>。在内核栈的最高地址端，存放的是另一个结构 </a:t>
            </a:r>
            <a:r>
              <a:rPr lang="en-US" altLang="zh-CN" dirty="0" err="1"/>
              <a:t>pt_regs</a:t>
            </a:r>
            <a:r>
              <a:rPr lang="zh-CN" altLang="en-US" dirty="0"/>
              <a:t>，定义如下。其中，</a:t>
            </a:r>
            <a:r>
              <a:rPr lang="en-US" altLang="zh-CN" b="1" dirty="0">
                <a:solidFill>
                  <a:srgbClr val="8C68C0"/>
                </a:solidFill>
              </a:rPr>
              <a:t>32 </a:t>
            </a:r>
            <a:r>
              <a:rPr lang="zh-CN" altLang="en-US" b="1" dirty="0">
                <a:solidFill>
                  <a:srgbClr val="8C68C0"/>
                </a:solidFill>
              </a:rPr>
              <a:t>位和 </a:t>
            </a:r>
            <a:r>
              <a:rPr lang="en-US" altLang="zh-CN" b="1" dirty="0">
                <a:solidFill>
                  <a:srgbClr val="8C68C0"/>
                </a:solidFill>
              </a:rPr>
              <a:t>64 </a:t>
            </a:r>
            <a:r>
              <a:rPr lang="zh-CN" altLang="en-US" b="1" dirty="0">
                <a:solidFill>
                  <a:srgbClr val="8C68C0"/>
                </a:solidFill>
              </a:rPr>
              <a:t>位的定义</a:t>
            </a:r>
            <a:r>
              <a:rPr lang="zh-CN" altLang="en-US" dirty="0"/>
              <a:t>不一样。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内核态函数栈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704B02-7CAE-49DF-8A01-6B01DF53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36360"/>
            <a:ext cx="6058043" cy="19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7687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1800</Words>
  <Application>Microsoft Office PowerPoint</Application>
  <PresentationFormat>宽屏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Meiryo UI</vt:lpstr>
      <vt:lpstr>Microsoft YaHei UI</vt:lpstr>
      <vt:lpstr>Arial</vt:lpstr>
      <vt:lpstr>Calibri</vt:lpstr>
      <vt:lpstr>创意性渐变 </vt:lpstr>
      <vt:lpstr>14 | 进程数据结构（下）</vt:lpstr>
      <vt:lpstr>前言</vt:lpstr>
      <vt:lpstr>用户态函数栈</vt:lpstr>
      <vt:lpstr>用户态函数栈</vt:lpstr>
      <vt:lpstr>用户态函数栈</vt:lpstr>
      <vt:lpstr>用户态函数栈</vt:lpstr>
      <vt:lpstr>内核态函数栈</vt:lpstr>
      <vt:lpstr>内核态函数栈</vt:lpstr>
      <vt:lpstr>内核态函数栈</vt:lpstr>
      <vt:lpstr>内核态函数栈</vt:lpstr>
      <vt:lpstr>通过 task_struct 找内核栈</vt:lpstr>
      <vt:lpstr>通过 task_struct 找内核栈</vt:lpstr>
      <vt:lpstr>通过内核栈找 task_struct</vt:lpstr>
      <vt:lpstr>通过内核栈找 task_struct</vt:lpstr>
      <vt:lpstr>通过内核栈找 task_struct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2020-06-25T06:51:08Z</dcterms:modified>
</cp:coreProperties>
</file>